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757" r:id="rId3"/>
    <p:sldId id="760" r:id="rId4"/>
    <p:sldId id="758" r:id="rId5"/>
    <p:sldId id="759" r:id="rId6"/>
    <p:sldId id="761" r:id="rId7"/>
    <p:sldId id="762" r:id="rId8"/>
    <p:sldId id="763" r:id="rId9"/>
    <p:sldId id="767" r:id="rId10"/>
    <p:sldId id="768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6D"/>
    <a:srgbClr val="6410F5"/>
    <a:srgbClr val="EA41D0"/>
    <a:srgbClr val="D8EAF6"/>
    <a:srgbClr val="DEDEDE"/>
    <a:srgbClr val="001B36"/>
    <a:srgbClr val="F5F5F5"/>
    <a:srgbClr val="1027F5"/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67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7B02250B-402A-7032-F518-B3CE556AF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261" b="6739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BFC13994-76EF-DE39-D399-C797AFF1FDE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6000">
                <a:schemeClr val="tx1">
                  <a:alpha val="5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gradFill>
                <a:gsLst>
                  <a:gs pos="0">
                    <a:srgbClr val="6410F5"/>
                  </a:gs>
                  <a:gs pos="99000">
                    <a:srgbClr val="EA41D0"/>
                  </a:gs>
                </a:gsLst>
                <a:lin ang="2700000" scaled="0"/>
              </a:gra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019587-D1A6-D282-D1C7-A11D85BD3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6604"/>
            <a:ext cx="9144000" cy="2133354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EBF4FB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D62C3F76-F539-EB80-2974-E4234C5C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2034"/>
            <a:ext cx="9144000" cy="74676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rgbClr val="FBB040"/>
                </a:solidFill>
                <a:latin typeface="Aptos" panose="020B0004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9" name="Billede 7">
            <a:extLst>
              <a:ext uri="{FF2B5EF4-FFF2-40B4-BE49-F238E27FC236}">
                <a16:creationId xmlns:a16="http://schemas.microsoft.com/office/drawing/2014/main" id="{6BD93290-44A2-12AA-7FFD-DAAAE73C4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" y="5900376"/>
            <a:ext cx="2879995" cy="9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1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" t="16908" r="-52" b="1868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002E6D"/>
                </a:solidFill>
                <a:latin typeface="Aptos" panose="020B00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6559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BD35EA6-D6DF-95B3-5CED-36EEDBFB7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799" b="17799"/>
          <a:stretch/>
        </p:blipFill>
        <p:spPr>
          <a:xfrm>
            <a:off x="0" y="-46545"/>
            <a:ext cx="12192000" cy="5888933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ED4905E9-AE41-002B-C121-CE7FAF8F237B}"/>
              </a:ext>
            </a:extLst>
          </p:cNvPr>
          <p:cNvSpPr/>
          <p:nvPr userDrawn="1"/>
        </p:nvSpPr>
        <p:spPr>
          <a:xfrm>
            <a:off x="574155" y="3134089"/>
            <a:ext cx="11030989" cy="2447185"/>
          </a:xfrm>
          <a:prstGeom prst="rect">
            <a:avLst/>
          </a:prstGeom>
          <a:solidFill>
            <a:schemeClr val="bg1">
              <a:alpha val="897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Pladsholder til tekst 2">
            <a:extLst>
              <a:ext uri="{FF2B5EF4-FFF2-40B4-BE49-F238E27FC236}">
                <a16:creationId xmlns:a16="http://schemas.microsoft.com/office/drawing/2014/main" id="{09F9D7CD-1659-D9D2-D6E8-26D9BA432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7246"/>
            <a:ext cx="10515600" cy="744028"/>
          </a:xfrm>
        </p:spPr>
        <p:txBody>
          <a:bodyPr/>
          <a:lstStyle>
            <a:lvl1pPr marL="0" indent="0">
              <a:buNone/>
              <a:defRPr sz="2400">
                <a:solidFill>
                  <a:srgbClr val="002E6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59D7EBB-8A5B-3D0C-57D3-81C46A6E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99379"/>
            <a:ext cx="10515600" cy="1637867"/>
          </a:xfrm>
        </p:spPr>
        <p:txBody>
          <a:bodyPr anchor="b">
            <a:normAutofit/>
          </a:bodyPr>
          <a:lstStyle>
            <a:lvl1pPr>
              <a:defRPr sz="4400">
                <a:gradFill>
                  <a:gsLst>
                    <a:gs pos="0">
                      <a:srgbClr val="6410F5"/>
                    </a:gs>
                    <a:gs pos="100000">
                      <a:srgbClr val="EA41D0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142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el og indholdsobjekt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3D288-2CDE-257E-E73E-D17AB0E8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rgbClr val="EA41D0"/>
                    </a:gs>
                    <a:gs pos="76000">
                      <a:srgbClr val="6410F5"/>
                    </a:gs>
                  </a:gsLst>
                  <a:lin ang="2700000" scaled="0"/>
                </a:gradFill>
              </a:defRPr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4C1F2F6-ADE5-3604-CD06-DA0DC7B7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70000"/>
              <a:buFontTx/>
              <a:buBlip>
                <a:blip r:embed="rId2"/>
              </a:buBlip>
              <a:defRPr/>
            </a:lvl1pPr>
            <a:lvl2pPr marL="685800" indent="-228600">
              <a:buSzPct val="70000"/>
              <a:buFontTx/>
              <a:buBlip>
                <a:blip r:embed="rId2"/>
              </a:buBlip>
              <a:defRPr/>
            </a:lvl2pPr>
            <a:lvl3pPr marL="1143000" indent="-228600">
              <a:buSzPct val="70000"/>
              <a:buFontTx/>
              <a:buBlip>
                <a:blip r:embed="rId2"/>
              </a:buBlip>
              <a:defRPr/>
            </a:lvl3pPr>
            <a:lvl4pPr marL="1600200" indent="-228600">
              <a:buSzPct val="70000"/>
              <a:buFontTx/>
              <a:buBlip>
                <a:blip r:embed="rId2"/>
              </a:buBlip>
              <a:defRPr/>
            </a:lvl4pPr>
            <a:lvl5pPr marL="2057400" indent="-228600"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32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78304-A789-1F6D-B4E1-8E6554EC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123BDC9-043F-0D4F-5860-4992F5AE7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8AA03D14-A2C7-EA42-BB39-FB18AE44B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30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25D0E-B8BD-4187-A93B-0A07AA20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7F5B9E-EB75-91EE-A548-3A0573E97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E6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5AD6FB9-C812-39B5-C3DE-F1348E2F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0B06322-70D2-2050-0E60-D063C2FDE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CC69A3A-83D8-777D-6852-DDBDE3457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991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1F9E88-9059-50D7-69CE-62D39F9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026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579D8-FC80-DFD6-B1D1-EA7B539D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800F1A-416E-D297-A7E9-A04FA20F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CBC66BD-68B7-58DC-612A-ABB51E169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382312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F5052-3FE3-380B-ADE3-050C5753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 dirty="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33EEE84-A23C-A597-79B9-B9B2DE817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BDD3CE7-0022-1A1B-7E19-79BAC1FD5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  <p:extLst>
      <p:ext uri="{BB962C8B-B14F-4D97-AF65-F5344CB8AC3E}">
        <p14:creationId xmlns:p14="http://schemas.microsoft.com/office/powerpoint/2010/main" val="222283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FAA3B35-CC7E-121F-1894-BFABC29F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E748900-1FBC-F4E6-E9F4-436E6548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D156902E-142E-448C-086C-931A24FD97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0" y="5900376"/>
            <a:ext cx="2880000" cy="9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73" r:id="rId3"/>
    <p:sldLayoutId id="2147483670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gradFill>
            <a:gsLst>
              <a:gs pos="0">
                <a:srgbClr val="EA41D0"/>
              </a:gs>
              <a:gs pos="76000">
                <a:srgbClr val="6410F5"/>
              </a:gs>
            </a:gsLst>
            <a:lin ang="2700000" scaled="0"/>
          </a:gradFill>
          <a:latin typeface="Aptos ExtraBold" panose="020B000402020202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4"/>
        </a:buBlip>
        <a:defRPr sz="2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4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20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70000"/>
        <a:buFontTx/>
        <a:buBlip>
          <a:blip r:embed="rId14"/>
        </a:buBlip>
        <a:defRPr sz="1800" b="0" i="0" kern="1200">
          <a:solidFill>
            <a:srgbClr val="002E6D"/>
          </a:solidFill>
          <a:latin typeface="Aptos" panose="020B000402020202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86C43-6953-92F7-A8C6-09A94331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Fordringer</a:t>
            </a:r>
          </a:p>
        </p:txBody>
      </p:sp>
    </p:spTree>
    <p:extLst>
      <p:ext uri="{BB962C8B-B14F-4D97-AF65-F5344CB8AC3E}">
        <p14:creationId xmlns:p14="http://schemas.microsoft.com/office/powerpoint/2010/main" val="144224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2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Hvem kan tage imod betaling?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248080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u="sng" dirty="0"/>
              <a:t>Betaling af gæld skal ske</a:t>
            </a:r>
            <a:r>
              <a:rPr lang="da-DK" sz="1657" dirty="0"/>
              <a:t>:</a:t>
            </a:r>
          </a:p>
          <a:p>
            <a:pPr marL="894117" lvl="1" indent="-473356">
              <a:buFont typeface="Arial" pitchFamily="34" charset="0"/>
              <a:buChar char="•"/>
            </a:pPr>
            <a:endParaRPr lang="da-DK" sz="1657" dirty="0"/>
          </a:p>
          <a:p>
            <a:pPr marL="894117" lvl="1" indent="-473356">
              <a:buFont typeface="Arial" pitchFamily="34" charset="0"/>
              <a:buChar char="•"/>
            </a:pPr>
            <a:r>
              <a:rPr lang="da-DK" sz="1657" dirty="0"/>
              <a:t>I rette tid</a:t>
            </a:r>
          </a:p>
          <a:p>
            <a:pPr marL="894117" lvl="1" indent="-473356">
              <a:buFont typeface="Arial" pitchFamily="34" charset="0"/>
              <a:buChar char="•"/>
            </a:pPr>
            <a:r>
              <a:rPr lang="da-DK" sz="1657" dirty="0"/>
              <a:t>På rette sted</a:t>
            </a:r>
          </a:p>
          <a:p>
            <a:pPr marL="894117" lvl="1" indent="-473356">
              <a:buFont typeface="Arial" pitchFamily="34" charset="0"/>
              <a:buChar char="•"/>
            </a:pPr>
            <a:r>
              <a:rPr lang="da-DK" sz="1657" dirty="0"/>
              <a:t>På rette måde</a:t>
            </a:r>
          </a:p>
          <a:p>
            <a:pPr marL="894117" lvl="1" indent="-473356">
              <a:buFont typeface="Arial" pitchFamily="34" charset="0"/>
              <a:buChar char="•"/>
            </a:pPr>
            <a:r>
              <a:rPr lang="da-DK" sz="1657" dirty="0"/>
              <a:t>Til rette kreditor</a:t>
            </a:r>
          </a:p>
          <a:p>
            <a:pPr marL="894117" lvl="1" indent="-473356">
              <a:buFont typeface="Arial" pitchFamily="34" charset="0"/>
              <a:buChar char="•"/>
            </a:pPr>
            <a:endParaRPr lang="da-DK" sz="1657" dirty="0"/>
          </a:p>
          <a:p>
            <a:r>
              <a:rPr lang="da-DK" sz="1657" dirty="0"/>
              <a:t>Betaling med frigørende virkning af aftale afdrag kan ske til de oprindelige kreditor indtil debitor har fået meddelelse om at fordringen er overdraget</a:t>
            </a:r>
          </a:p>
        </p:txBody>
      </p:sp>
    </p:spTree>
    <p:extLst>
      <p:ext uri="{BB962C8B-B14F-4D97-AF65-F5344CB8AC3E}">
        <p14:creationId xmlns:p14="http://schemas.microsoft.com/office/powerpoint/2010/main" val="220857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45813"/>
            <a:ext cx="8542730" cy="1124210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Fordring – hvad er det?</a:t>
            </a:r>
            <a:br>
              <a:rPr lang="da-DK" dirty="0"/>
            </a:br>
            <a:endParaRPr lang="da-DK" dirty="0"/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3500823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Fordring = pengekrav</a:t>
            </a:r>
          </a:p>
          <a:p>
            <a:pPr marL="473356" indent="-473356">
              <a:buFont typeface="Arial" panose="020B0604020202020204" pitchFamily="34" charset="0"/>
              <a:buChar char="•"/>
            </a:pPr>
            <a:endParaRPr lang="da-DK" sz="1657" dirty="0"/>
          </a:p>
          <a:p>
            <a:r>
              <a:rPr lang="da-DK" sz="1657" u="sng" dirty="0"/>
              <a:t>3 typer af fordringer</a:t>
            </a:r>
            <a:r>
              <a:rPr lang="da-DK" sz="1657" dirty="0"/>
              <a:t>:</a:t>
            </a:r>
          </a:p>
          <a:p>
            <a:pPr marL="420761" lvl="1"/>
            <a:endParaRPr lang="da-DK" sz="1657" dirty="0"/>
          </a:p>
          <a:p>
            <a:r>
              <a:rPr lang="da-DK" sz="1657" dirty="0"/>
              <a:t>1. Simple fordringer</a:t>
            </a:r>
          </a:p>
          <a:p>
            <a:endParaRPr lang="da-DK" sz="1657" dirty="0"/>
          </a:p>
          <a:p>
            <a:r>
              <a:rPr lang="da-DK" sz="1657" dirty="0"/>
              <a:t>2. Gældsbreve</a:t>
            </a:r>
          </a:p>
          <a:p>
            <a:pPr marL="1314879" lvl="2" indent="-473356">
              <a:buFont typeface="Arial" panose="020B0604020202020204" pitchFamily="34" charset="0"/>
              <a:buChar char="•"/>
            </a:pPr>
            <a:r>
              <a:rPr lang="da-DK" sz="1657" dirty="0"/>
              <a:t>Simple gældsbreve</a:t>
            </a:r>
          </a:p>
          <a:p>
            <a:pPr marL="1314879" lvl="2" indent="-473356">
              <a:buFont typeface="Arial" panose="020B0604020202020204" pitchFamily="34" charset="0"/>
              <a:buChar char="•"/>
            </a:pPr>
            <a:r>
              <a:rPr lang="da-DK" sz="1657" dirty="0"/>
              <a:t>Omsætningsgældsbreve</a:t>
            </a:r>
          </a:p>
          <a:p>
            <a:pPr indent="-73044"/>
            <a:endParaRPr lang="da-DK" sz="1657" dirty="0"/>
          </a:p>
          <a:p>
            <a:pPr indent="-73044"/>
            <a:r>
              <a:rPr lang="da-DK" sz="1657" dirty="0"/>
              <a:t>3. Pantebreve</a:t>
            </a:r>
          </a:p>
          <a:p>
            <a:pPr marL="1314879" lvl="2" indent="-473356">
              <a:buFont typeface="Arial" panose="020B0604020202020204" pitchFamily="34" charset="0"/>
              <a:buChar char="•"/>
            </a:pPr>
            <a:r>
              <a:rPr lang="da-DK" sz="1657" dirty="0"/>
              <a:t>Simple pantebreve</a:t>
            </a:r>
          </a:p>
          <a:p>
            <a:pPr marL="1314879" lvl="2" indent="-473356">
              <a:buFont typeface="Arial" panose="020B0604020202020204" pitchFamily="34" charset="0"/>
              <a:buChar char="•"/>
            </a:pPr>
            <a:r>
              <a:rPr lang="da-DK" sz="1657" dirty="0"/>
              <a:t>Omsætningspantebreve</a:t>
            </a:r>
          </a:p>
        </p:txBody>
      </p:sp>
    </p:spTree>
    <p:extLst>
      <p:ext uri="{BB962C8B-B14F-4D97-AF65-F5344CB8AC3E}">
        <p14:creationId xmlns:p14="http://schemas.microsoft.com/office/powerpoint/2010/main" val="359113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Simple fordringer 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4"/>
            <a:ext cx="8355721" cy="3245817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Simple fordringer:</a:t>
            </a:r>
          </a:p>
          <a:p>
            <a:endParaRPr lang="da-DK" sz="1657" dirty="0"/>
          </a:p>
          <a:p>
            <a:r>
              <a:rPr lang="da-DK" sz="1657" dirty="0"/>
              <a:t>Ingen formkrav</a:t>
            </a:r>
          </a:p>
          <a:p>
            <a:endParaRPr lang="da-DK" sz="1657" dirty="0"/>
          </a:p>
          <a:p>
            <a:r>
              <a:rPr lang="da-DK" sz="1657" dirty="0"/>
              <a:t>Ikke nødvendigvis skriftlig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Faktura/regning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Kassekredit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/>
          </a:p>
          <a:p>
            <a:pPr marL="315571" indent="-315571">
              <a:buFont typeface="Arial" panose="020B0604020202020204" pitchFamily="34" charset="0"/>
              <a:buChar char="•"/>
            </a:pPr>
            <a:r>
              <a:rPr lang="da-DK" sz="1657" dirty="0"/>
              <a:t>Kreditkøbsaftale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/>
          </a:p>
        </p:txBody>
      </p:sp>
    </p:spTree>
    <p:extLst>
      <p:ext uri="{BB962C8B-B14F-4D97-AF65-F5344CB8AC3E}">
        <p14:creationId xmlns:p14="http://schemas.microsoft.com/office/powerpoint/2010/main" val="288719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Gældsbreve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3954024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Gældsbreve:</a:t>
            </a:r>
          </a:p>
          <a:p>
            <a:endParaRPr lang="da-DK" sz="1657" dirty="0"/>
          </a:p>
          <a:p>
            <a:r>
              <a:rPr lang="da-DK" sz="1657" dirty="0"/>
              <a:t>Formkrav</a:t>
            </a:r>
          </a:p>
          <a:p>
            <a:endParaRPr lang="da-DK" sz="1657" dirty="0"/>
          </a:p>
          <a:p>
            <a:pPr marL="894117" lvl="1" indent="-473356">
              <a:buFont typeface="Arial" panose="020B0604020202020204" pitchFamily="34" charset="0"/>
              <a:buChar char="•"/>
            </a:pPr>
            <a:r>
              <a:rPr lang="da-DK" sz="1657" dirty="0"/>
              <a:t>Skriftlig</a:t>
            </a:r>
          </a:p>
          <a:p>
            <a:pPr marL="894117" lvl="1" indent="-473356">
              <a:buFont typeface="Arial" panose="020B0604020202020204" pitchFamily="34" charset="0"/>
              <a:buChar char="•"/>
            </a:pPr>
            <a:r>
              <a:rPr lang="da-DK" sz="1657" dirty="0"/>
              <a:t>Ensidig</a:t>
            </a:r>
          </a:p>
          <a:p>
            <a:pPr marL="894117" lvl="1" indent="-473356">
              <a:buFont typeface="Arial" panose="020B0604020202020204" pitchFamily="34" charset="0"/>
              <a:buChar char="•"/>
            </a:pPr>
            <a:r>
              <a:rPr lang="da-DK" sz="1657" dirty="0"/>
              <a:t>Ubetinget</a:t>
            </a:r>
          </a:p>
          <a:p>
            <a:pPr marL="894117" lvl="1" indent="-473356">
              <a:buFont typeface="Arial" panose="020B0604020202020204" pitchFamily="34" charset="0"/>
              <a:buChar char="•"/>
            </a:pPr>
            <a:r>
              <a:rPr lang="da-DK" sz="1657" dirty="0"/>
              <a:t>Erklæring</a:t>
            </a:r>
          </a:p>
          <a:p>
            <a:pPr marL="894117" lvl="1" indent="-473356">
              <a:buFont typeface="Arial" panose="020B0604020202020204" pitchFamily="34" charset="0"/>
              <a:buChar char="•"/>
            </a:pPr>
            <a:r>
              <a:rPr lang="da-DK" sz="1657" dirty="0"/>
              <a:t>Bestemt beløb</a:t>
            </a:r>
          </a:p>
          <a:p>
            <a:pPr marL="894117" lvl="1" indent="-473356">
              <a:buFont typeface="Arial" panose="020B0604020202020204" pitchFamily="34" charset="0"/>
              <a:buChar char="•"/>
            </a:pPr>
            <a:endParaRPr lang="da-DK" sz="1657" dirty="0"/>
          </a:p>
          <a:p>
            <a:r>
              <a:rPr lang="da-DK" sz="1657" dirty="0"/>
              <a:t>Omsætningsgældsbrev </a:t>
            </a:r>
          </a:p>
          <a:p>
            <a:endParaRPr lang="da-DK" sz="1657" dirty="0"/>
          </a:p>
          <a:p>
            <a:r>
              <a:rPr lang="da-DK" sz="1657" dirty="0"/>
              <a:t>Simpelt gældsbrev</a:t>
            </a:r>
          </a:p>
          <a:p>
            <a:endParaRPr lang="da-DK" sz="2945" dirty="0"/>
          </a:p>
        </p:txBody>
      </p:sp>
    </p:spTree>
    <p:extLst>
      <p:ext uri="{BB962C8B-B14F-4D97-AF65-F5344CB8AC3E}">
        <p14:creationId xmlns:p14="http://schemas.microsoft.com/office/powerpoint/2010/main" val="397590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3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Pantebreve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2990812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Pantebreve:</a:t>
            </a:r>
          </a:p>
          <a:p>
            <a:endParaRPr lang="da-DK" sz="1657" dirty="0"/>
          </a:p>
          <a:p>
            <a:r>
              <a:rPr lang="da-DK" sz="1657" dirty="0"/>
              <a:t>En sikkerhed for betaling af et lån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>
              <a:cs typeface="Arial" pitchFamily="34" charset="0"/>
            </a:endParaRPr>
          </a:p>
          <a:p>
            <a:r>
              <a:rPr lang="da-DK" sz="1657" dirty="0">
                <a:cs typeface="Arial" pitchFamily="34" charset="0"/>
              </a:rPr>
              <a:t>Indeholder bestemt beløb og måske også vilkår for betaling</a:t>
            </a: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dirty="0">
                <a:cs typeface="Arial" pitchFamily="34" charset="0"/>
              </a:rPr>
              <a:t>Simpelt pantebrev </a:t>
            </a:r>
          </a:p>
          <a:p>
            <a:r>
              <a:rPr lang="da-DK" sz="1657" dirty="0">
                <a:cs typeface="Arial" pitchFamily="34" charset="0"/>
              </a:rPr>
              <a:t>– typisk pant i løsøre eller et realkreditpantebrev</a:t>
            </a: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dirty="0">
                <a:cs typeface="Arial" pitchFamily="34" charset="0"/>
              </a:rPr>
              <a:t>Omsætningspantebrev </a:t>
            </a:r>
          </a:p>
          <a:p>
            <a:r>
              <a:rPr lang="da-DK" sz="1657" dirty="0">
                <a:cs typeface="Arial" pitchFamily="34" charset="0"/>
              </a:rPr>
              <a:t>– typisk pant i fast ejendom</a:t>
            </a:r>
          </a:p>
        </p:txBody>
      </p:sp>
    </p:spTree>
    <p:extLst>
      <p:ext uri="{BB962C8B-B14F-4D97-AF65-F5344CB8AC3E}">
        <p14:creationId xmlns:p14="http://schemas.microsoft.com/office/powerpoint/2010/main" val="61855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2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2. Overdragelse af krav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2735805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Overdragelse af krav:</a:t>
            </a:r>
          </a:p>
          <a:p>
            <a:endParaRPr lang="da-DK" sz="1657" dirty="0"/>
          </a:p>
          <a:p>
            <a:r>
              <a:rPr lang="da-DK" sz="1657" dirty="0"/>
              <a:t>Et pengekrav kan sælges til en anden</a:t>
            </a:r>
          </a:p>
          <a:p>
            <a:endParaRPr lang="da-DK" sz="1657" dirty="0"/>
          </a:p>
          <a:p>
            <a:r>
              <a:rPr lang="da-DK" sz="1657" dirty="0"/>
              <a:t>Kreditor skiftes ud, så debitor nu skal betale til en anden</a:t>
            </a:r>
          </a:p>
          <a:p>
            <a:endParaRPr lang="da-DK" sz="1657" dirty="0"/>
          </a:p>
          <a:p>
            <a:r>
              <a:rPr lang="da-DK" sz="1657" dirty="0"/>
              <a:t>Den oprindelige kreditor bliver betalt tidligere end aftalt</a:t>
            </a:r>
          </a:p>
          <a:p>
            <a:endParaRPr lang="da-DK" sz="1657" dirty="0"/>
          </a:p>
          <a:p>
            <a:r>
              <a:rPr lang="da-DK" sz="1657" dirty="0"/>
              <a:t>Køber af fordringen kan få overskud ved at købe til underkurs</a:t>
            </a:r>
          </a:p>
          <a:p>
            <a:pPr marL="420761" indent="-420761">
              <a:buFont typeface="Arial" panose="020B0604020202020204" pitchFamily="34" charset="0"/>
              <a:buChar char="•"/>
            </a:pPr>
            <a:endParaRPr lang="da-DK" sz="1657" dirty="0"/>
          </a:p>
        </p:txBody>
      </p:sp>
    </p:spTree>
    <p:extLst>
      <p:ext uri="{BB962C8B-B14F-4D97-AF65-F5344CB8AC3E}">
        <p14:creationId xmlns:p14="http://schemas.microsoft.com/office/powerpoint/2010/main" val="32452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2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Hvem har risikoen for betaling?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1715783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dirty="0"/>
              <a:t>Hvem har risikoen for betaling?</a:t>
            </a:r>
          </a:p>
          <a:p>
            <a:endParaRPr lang="da-DK" sz="1657" dirty="0"/>
          </a:p>
          <a:p>
            <a:r>
              <a:rPr lang="da-DK" sz="1657" dirty="0"/>
              <a:t>Den oprindelige kreditor har ansvaret for, at debitor skylder pengene</a:t>
            </a:r>
            <a:br>
              <a:rPr lang="da-DK" sz="1657" dirty="0"/>
            </a:br>
            <a:endParaRPr lang="da-DK" sz="1657" dirty="0"/>
          </a:p>
          <a:p>
            <a:r>
              <a:rPr lang="da-DK" sz="1657" dirty="0">
                <a:cs typeface="Arial" pitchFamily="34" charset="0"/>
              </a:rPr>
              <a:t>Den nye kreditor har risikoen for, om debitor har råd til at betale</a:t>
            </a:r>
            <a:br>
              <a:rPr lang="da-DK" sz="1657" dirty="0">
                <a:cs typeface="Arial" pitchFamily="34" charset="0"/>
              </a:rPr>
            </a:br>
            <a:endParaRPr lang="da-DK" sz="165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3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2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Sikringsakt &amp; debitors indsigelser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4265840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dirty="0"/>
              <a:t>Sikringsakt: </a:t>
            </a:r>
          </a:p>
          <a:p>
            <a:endParaRPr lang="da-DK" sz="1657" dirty="0"/>
          </a:p>
          <a:p>
            <a:r>
              <a:rPr lang="da-DK" sz="1657" dirty="0"/>
              <a:t>Sikringsakt er den handling som køber skal foretage for at sikre sig mod andre</a:t>
            </a: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dirty="0">
                <a:cs typeface="Arial" pitchFamily="34" charset="0"/>
              </a:rPr>
              <a:t>Aftalen mellem køber og sælger af fordringen er gyldig uden sikringsakt</a:t>
            </a: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dirty="0">
                <a:cs typeface="Arial" pitchFamily="34" charset="0"/>
              </a:rPr>
              <a:t>Hvilken sikringsakt køber skal sørge for er forskellig for de forskellige typer af fordringer</a:t>
            </a:r>
          </a:p>
          <a:p>
            <a:endParaRPr lang="da-DK" sz="1657" dirty="0">
              <a:cs typeface="Arial" pitchFamily="34" charset="0"/>
            </a:endParaRP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b="1" dirty="0">
                <a:cs typeface="Arial" pitchFamily="34" charset="0"/>
              </a:rPr>
              <a:t>Debitors indsigelse mod kravet:</a:t>
            </a:r>
          </a:p>
          <a:p>
            <a:endParaRPr lang="da-DK" sz="1657" dirty="0">
              <a:cs typeface="Arial" pitchFamily="34" charset="0"/>
            </a:endParaRPr>
          </a:p>
          <a:p>
            <a:r>
              <a:rPr lang="da-DK" sz="1657" dirty="0"/>
              <a:t>Debitors indsigelser kan for eksempel være, at der er rettet i gældsbrevet efter debitor har skrevet under, som for eksempel fra 10.000 kr. til 100.000 kr.</a:t>
            </a:r>
            <a:br>
              <a:rPr lang="da-DK" sz="1657" dirty="0"/>
            </a:br>
            <a:endParaRPr lang="da-DK" sz="1657" dirty="0"/>
          </a:p>
          <a:p>
            <a:r>
              <a:rPr lang="da-DK" sz="1657" dirty="0"/>
              <a:t>Debitor kan gøre alle sine indsigelser gældende overfor den </a:t>
            </a:r>
            <a:r>
              <a:rPr lang="da-DK" sz="1657" b="1" dirty="0"/>
              <a:t>oprindelige kreditor</a:t>
            </a:r>
          </a:p>
          <a:p>
            <a:endParaRPr lang="da-DK" sz="1657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47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437" y="452302"/>
            <a:ext cx="8542730" cy="570213"/>
          </a:xfrm>
          <a:prstGeom prst="rect">
            <a:avLst/>
          </a:prstGeom>
        </p:spPr>
        <p:txBody>
          <a:bodyPr vert="horz" wrap="square" lIns="0" tIns="12502" rIns="0" bIns="0" rtlCol="0" anchor="ctr">
            <a:spAutoFit/>
          </a:bodyPr>
          <a:lstStyle/>
          <a:p>
            <a:r>
              <a:rPr lang="da-DK" dirty="0"/>
              <a:t>Debitors indsigelser mod erhverver</a:t>
            </a:r>
          </a:p>
        </p:txBody>
      </p:sp>
      <p:sp>
        <p:nvSpPr>
          <p:cNvPr id="4" name="object 4"/>
          <p:cNvSpPr/>
          <p:nvPr/>
        </p:nvSpPr>
        <p:spPr>
          <a:xfrm>
            <a:off x="1993436" y="1112354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5" name="object 5"/>
          <p:cNvSpPr/>
          <p:nvPr/>
        </p:nvSpPr>
        <p:spPr>
          <a:xfrm>
            <a:off x="1993437" y="285750"/>
            <a:ext cx="8205192" cy="89297"/>
          </a:xfrm>
          <a:custGeom>
            <a:avLst/>
            <a:gdLst/>
            <a:ahLst/>
            <a:cxnLst/>
            <a:rect l="l" t="t" r="r" b="b"/>
            <a:pathLst>
              <a:path w="8752205" h="95250">
                <a:moveTo>
                  <a:pt x="0" y="0"/>
                </a:moveTo>
                <a:lnTo>
                  <a:pt x="8752136" y="0"/>
                </a:lnTo>
                <a:lnTo>
                  <a:pt x="8752136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1F375B"/>
          </a:solidFill>
        </p:spPr>
        <p:txBody>
          <a:bodyPr wrap="square" lIns="0" tIns="0" rIns="0" bIns="0" rtlCol="0"/>
          <a:lstStyle/>
          <a:p>
            <a:endParaRPr sz="1875"/>
          </a:p>
        </p:txBody>
      </p:sp>
      <p:sp>
        <p:nvSpPr>
          <p:cNvPr id="7" name="object 7"/>
          <p:cNvSpPr txBox="1"/>
          <p:nvPr/>
        </p:nvSpPr>
        <p:spPr>
          <a:xfrm>
            <a:off x="1993436" y="1528363"/>
            <a:ext cx="8355721" cy="4520846"/>
          </a:xfrm>
          <a:prstGeom prst="rect">
            <a:avLst/>
          </a:prstGeom>
        </p:spPr>
        <p:txBody>
          <a:bodyPr vert="horz" wrap="square" lIns="0" tIns="183952" rIns="0" bIns="0" rtlCol="0">
            <a:spAutoFit/>
          </a:bodyPr>
          <a:lstStyle/>
          <a:p>
            <a:r>
              <a:rPr lang="da-DK" sz="1657" b="1" u="sng" dirty="0"/>
              <a:t>Simple fordringer, simpelt gældsbrev, simpelt pantebrev</a:t>
            </a:r>
            <a:r>
              <a:rPr lang="da-DK" sz="1657" b="1" dirty="0"/>
              <a:t>:</a:t>
            </a:r>
            <a:br>
              <a:rPr lang="da-DK" sz="1657" dirty="0"/>
            </a:br>
            <a:endParaRPr lang="da-DK" sz="1657" dirty="0"/>
          </a:p>
          <a:p>
            <a:r>
              <a:rPr lang="da-DK" sz="1657" dirty="0"/>
              <a:t>Ny kreditor kan ikke få bedre ret end den gamle </a:t>
            </a:r>
          </a:p>
          <a:p>
            <a:endParaRPr lang="da-DK" sz="1657" dirty="0"/>
          </a:p>
          <a:p>
            <a:r>
              <a:rPr lang="da-DK" sz="1657" dirty="0"/>
              <a:t>Debitor kan gøre alle indsigelser gældende</a:t>
            </a:r>
            <a:br>
              <a:rPr lang="da-DK" sz="1657" dirty="0"/>
            </a:br>
            <a:endParaRPr lang="da-DK" sz="1657" dirty="0"/>
          </a:p>
          <a:p>
            <a:endParaRPr lang="da-DK" sz="1657" b="1" dirty="0"/>
          </a:p>
          <a:p>
            <a:r>
              <a:rPr lang="da-DK" sz="1657" b="1" u="sng" dirty="0"/>
              <a:t>Omsætningsgældsbrev, omsætningspantebrev</a:t>
            </a:r>
            <a:r>
              <a:rPr lang="da-DK" sz="1657" b="1" dirty="0"/>
              <a:t>:</a:t>
            </a:r>
            <a:br>
              <a:rPr lang="da-DK" sz="1657" b="1" dirty="0"/>
            </a:br>
            <a:endParaRPr lang="da-DK" sz="1657" b="1" dirty="0"/>
          </a:p>
          <a:p>
            <a:r>
              <a:rPr lang="da-DK" sz="1657" dirty="0"/>
              <a:t>Debitor kan gøre </a:t>
            </a:r>
            <a:r>
              <a:rPr lang="da-DK" sz="1657" b="1" dirty="0"/>
              <a:t>stærke indsigelser </a:t>
            </a:r>
            <a:r>
              <a:rPr lang="da-DK" sz="1657" dirty="0"/>
              <a:t>gældende</a:t>
            </a:r>
            <a:br>
              <a:rPr lang="da-DK" sz="1657" dirty="0"/>
            </a:br>
            <a:endParaRPr lang="da-DK" sz="1657" dirty="0"/>
          </a:p>
          <a:p>
            <a:r>
              <a:rPr lang="da-DK" sz="1657" dirty="0"/>
              <a:t>Debitor mister sine </a:t>
            </a:r>
            <a:r>
              <a:rPr lang="da-DK" sz="1657" b="1" dirty="0"/>
              <a:t>svage indsigelser</a:t>
            </a:r>
            <a:r>
              <a:rPr lang="da-DK" sz="1657" dirty="0"/>
              <a:t>, hvis:</a:t>
            </a:r>
          </a:p>
          <a:p>
            <a:endParaRPr lang="da-DK" sz="1657" dirty="0"/>
          </a:p>
          <a:p>
            <a:pPr marL="748020" lvl="1" indent="-327259">
              <a:buFont typeface="Arial" pitchFamily="34" charset="0"/>
              <a:buChar char="•"/>
            </a:pPr>
            <a:r>
              <a:rPr lang="da-DK" sz="1657" dirty="0"/>
              <a:t>Aftalen om overdragelse er gyldig</a:t>
            </a:r>
          </a:p>
          <a:p>
            <a:pPr marL="748020" lvl="1" indent="-327259">
              <a:buFont typeface="Arial" pitchFamily="34" charset="0"/>
              <a:buChar char="•"/>
            </a:pPr>
            <a:r>
              <a:rPr lang="da-DK" sz="1657" dirty="0"/>
              <a:t>Ny kreditor har foretaget sin sikringsakt</a:t>
            </a:r>
          </a:p>
          <a:p>
            <a:pPr marL="748020" lvl="1" indent="-327259">
              <a:buFont typeface="Arial" pitchFamily="34" charset="0"/>
              <a:buChar char="•"/>
            </a:pPr>
            <a:r>
              <a:rPr lang="da-DK" sz="1657" dirty="0"/>
              <a:t>Ny kreditor er i god tro om debitors indsigelse</a:t>
            </a:r>
            <a:br>
              <a:rPr lang="da-DK" sz="1657" dirty="0"/>
            </a:br>
            <a:endParaRPr lang="da-DK" sz="1657" b="1" dirty="0"/>
          </a:p>
        </p:txBody>
      </p:sp>
    </p:spTree>
    <p:extLst>
      <p:ext uri="{BB962C8B-B14F-4D97-AF65-F5344CB8AC3E}">
        <p14:creationId xmlns:p14="http://schemas.microsoft.com/office/powerpoint/2010/main" val="396019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Brugerdefineret 2">
      <a:dk1>
        <a:srgbClr val="002E6D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FTU_billeder_aptos" id="{35775C9F-D157-4C8E-B587-0126E113DDDC}" vid="{91DEF0AC-B267-4596-BAE2-C374DB3E75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PowerPoint_FTU_billeder_aptos</Template>
  <TotalTime>59</TotalTime>
  <Words>393</Words>
  <Application>Microsoft Office PowerPoint</Application>
  <PresentationFormat>Widescreen</PresentationFormat>
  <Paragraphs>104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4" baseType="lpstr">
      <vt:lpstr>Aptos</vt:lpstr>
      <vt:lpstr>Aptos ExtraBold</vt:lpstr>
      <vt:lpstr>Arial</vt:lpstr>
      <vt:lpstr>Office-tema</vt:lpstr>
      <vt:lpstr>Fordringer</vt:lpstr>
      <vt:lpstr>Fordring – hvad er det? </vt:lpstr>
      <vt:lpstr>Simple fordringer </vt:lpstr>
      <vt:lpstr>Gældsbreve</vt:lpstr>
      <vt:lpstr>Pantebreve</vt:lpstr>
      <vt:lpstr>2. Overdragelse af krav</vt:lpstr>
      <vt:lpstr>Hvem har risikoen for betaling?</vt:lpstr>
      <vt:lpstr>Sikringsakt &amp; debitors indsigelser</vt:lpstr>
      <vt:lpstr>Debitors indsigelser mod erhverver</vt:lpstr>
      <vt:lpstr>Hvem kan tage imod betaling?</vt:lpstr>
    </vt:vector>
  </TitlesOfParts>
  <Company>Cphbusiness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Søren Thestrup (SOTH - Lektor - Cphbusiness)</dc:creator>
  <cp:keywords>Fordringsret</cp:keywords>
  <cp:lastModifiedBy>Henrik Vejlgaard</cp:lastModifiedBy>
  <cp:revision>17</cp:revision>
  <dcterms:created xsi:type="dcterms:W3CDTF">2024-11-13T09:39:13Z</dcterms:created>
  <dcterms:modified xsi:type="dcterms:W3CDTF">2025-11-27T10:17:25Z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2025-11-27T10:17:24Z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bd438e3c-7ce3-4b1b-9f94-762c4aac8692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